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74" r:id="rId7"/>
    <p:sldId id="261" r:id="rId8"/>
    <p:sldId id="262" r:id="rId9"/>
    <p:sldId id="263" r:id="rId10"/>
    <p:sldId id="264" r:id="rId11"/>
    <p:sldId id="267" r:id="rId12"/>
    <p:sldId id="268" r:id="rId13"/>
    <p:sldId id="273" r:id="rId14"/>
    <p:sldId id="270" r:id="rId15"/>
    <p:sldId id="271" r:id="rId16"/>
    <p:sldId id="269" r:id="rId17"/>
    <p:sldId id="272" r:id="rId18"/>
    <p:sldId id="265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Work Sans" pitchFamily="2" charset="0"/>
      <p:regular r:id="rId25"/>
      <p:bold r:id="rId26"/>
      <p:italic r:id="rId27"/>
      <p:boldItalic r:id="rId28"/>
    </p:embeddedFont>
    <p:embeddedFont>
      <p:font typeface="Work Sans Light" pitchFamily="2" charset="0"/>
      <p:regular r:id="rId29"/>
      <p:bold r:id="rId30"/>
      <p:italic r:id="rId31"/>
      <p:boldItalic r:id="rId32"/>
    </p:embeddedFont>
    <p:embeddedFont>
      <p:font typeface="Work Sans Medium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jv9K5PTdX4YFVRSfvcXI9FsKm/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MX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9" name="Google Shape;179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MX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C43EEC96-F371-A673-6DFE-461874B72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>
            <a:extLst>
              <a:ext uri="{FF2B5EF4-FFF2-40B4-BE49-F238E27FC236}">
                <a16:creationId xmlns:a16="http://schemas.microsoft.com/office/drawing/2014/main" id="{D9512C78-8F92-C118-4AFA-021C75AB15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>
            <a:extLst>
              <a:ext uri="{FF2B5EF4-FFF2-40B4-BE49-F238E27FC236}">
                <a16:creationId xmlns:a16="http://schemas.microsoft.com/office/drawing/2014/main" id="{D6BAD09D-E533-7762-CA81-B6401FBE4C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020324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F6B96338-C6AE-C5A5-9DA3-00907ABC6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>
            <a:extLst>
              <a:ext uri="{FF2B5EF4-FFF2-40B4-BE49-F238E27FC236}">
                <a16:creationId xmlns:a16="http://schemas.microsoft.com/office/drawing/2014/main" id="{B3B1ACD5-849C-1F03-8A8D-F6BD9691A5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>
            <a:extLst>
              <a:ext uri="{FF2B5EF4-FFF2-40B4-BE49-F238E27FC236}">
                <a16:creationId xmlns:a16="http://schemas.microsoft.com/office/drawing/2014/main" id="{0A5EDFBB-F026-3262-7358-52759F9C56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33324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27AE56E5-0264-C61C-A002-FEFF35C9B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>
            <a:extLst>
              <a:ext uri="{FF2B5EF4-FFF2-40B4-BE49-F238E27FC236}">
                <a16:creationId xmlns:a16="http://schemas.microsoft.com/office/drawing/2014/main" id="{8F61B7DC-CB5F-38B4-10C4-CC7F97F30E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>
            <a:extLst>
              <a:ext uri="{FF2B5EF4-FFF2-40B4-BE49-F238E27FC236}">
                <a16:creationId xmlns:a16="http://schemas.microsoft.com/office/drawing/2014/main" id="{4559F343-6644-422E-9E83-A4DEF7D536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1804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BF61F436-B2FD-548D-E652-A76EA6D70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>
            <a:extLst>
              <a:ext uri="{FF2B5EF4-FFF2-40B4-BE49-F238E27FC236}">
                <a16:creationId xmlns:a16="http://schemas.microsoft.com/office/drawing/2014/main" id="{9142EBD5-CD7B-5D21-56C4-AF7E4FFADF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>
            <a:extLst>
              <a:ext uri="{FF2B5EF4-FFF2-40B4-BE49-F238E27FC236}">
                <a16:creationId xmlns:a16="http://schemas.microsoft.com/office/drawing/2014/main" id="{38921630-8949-6342-1734-C822A4D64A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20973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CBCB4848-FD98-F89F-4AD9-DC5FFB1CF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>
            <a:extLst>
              <a:ext uri="{FF2B5EF4-FFF2-40B4-BE49-F238E27FC236}">
                <a16:creationId xmlns:a16="http://schemas.microsoft.com/office/drawing/2014/main" id="{A17BBCD5-5A42-2174-7712-3738648FED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>
            <a:extLst>
              <a:ext uri="{FF2B5EF4-FFF2-40B4-BE49-F238E27FC236}">
                <a16:creationId xmlns:a16="http://schemas.microsoft.com/office/drawing/2014/main" id="{408C9DFD-33C4-D9EB-862C-106B12E966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464484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03C2FFE7-7F77-DB0B-3C6E-41E247A61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>
            <a:extLst>
              <a:ext uri="{FF2B5EF4-FFF2-40B4-BE49-F238E27FC236}">
                <a16:creationId xmlns:a16="http://schemas.microsoft.com/office/drawing/2014/main" id="{E6DA0B5A-3B42-700F-B06B-6EBD3E4C86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>
            <a:extLst>
              <a:ext uri="{FF2B5EF4-FFF2-40B4-BE49-F238E27FC236}">
                <a16:creationId xmlns:a16="http://schemas.microsoft.com/office/drawing/2014/main" id="{0373D365-7686-B9A3-CDB2-4AE9D440BE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543135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A56BF846-424F-C72A-79B3-026CF5C0D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>
            <a:extLst>
              <a:ext uri="{FF2B5EF4-FFF2-40B4-BE49-F238E27FC236}">
                <a16:creationId xmlns:a16="http://schemas.microsoft.com/office/drawing/2014/main" id="{4AABC2B3-4C67-B8E5-630C-4FCFE33EE8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>
            <a:extLst>
              <a:ext uri="{FF2B5EF4-FFF2-40B4-BE49-F238E27FC236}">
                <a16:creationId xmlns:a16="http://schemas.microsoft.com/office/drawing/2014/main" id="{8467C50C-6913-3B69-3B0B-EEDC7F181C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548799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" name="Google Shape;13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" name="Google Shape;13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64393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" name="Google Shape;14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de título">
  <p:cSld name="1_Diapositiva de títu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7" descr="Interfaz de usuario gráfica, Texto, Aplicación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Encabezado de sección">
  <p:cSld name="2_Encabezado de secció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9" descr="Patrón de fond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anR1o/SENA/blob/main/TRIMESTRE%20I/05_FORMATO%20DE%20CASOS%20DE%20USO/PL01%20-%20Casos%20Uso%20Extendido.docx.pdf" TargetMode="External"/><Relationship Id="rId3" Type="http://schemas.openxmlformats.org/officeDocument/2006/relationships/hyperlink" Target="https://github.com/SanR1o/SENA/tree/main/TRIMESTRE%20I/01_CONTEXTUALIZACION" TargetMode="External"/><Relationship Id="rId7" Type="http://schemas.openxmlformats.org/officeDocument/2006/relationships/hyperlink" Target="https://github.com/SanR1o/SENA/tree/main/TRIMESTRE%20I/05_FORMATO%20DE%20CASOS%20DE%20USO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SanR1o/SENA/blob/main/TRIMESTRE%20I/04_REQUISITOS%20FUNCIONALES%20Y%20NO%20FUNCIONALES/Historia%20de%20Usuarios.pdf" TargetMode="External"/><Relationship Id="rId11" Type="http://schemas.openxmlformats.org/officeDocument/2006/relationships/image" Target="../media/image7.png"/><Relationship Id="rId5" Type="http://schemas.openxmlformats.org/officeDocument/2006/relationships/hyperlink" Target="https://github.com/SanR1o/SENA/blob/main/TRIMESTRE%20I/02_MAPA%20DE%20PROCESOS/Diagrama%20proceso%20Motion%20Parts.pdf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s://github.com/SanR1o/SENA/tree/main/TRIMESTRE%20I/03_RECOLECCION%20DE%20INFORMACION" TargetMode="External"/><Relationship Id="rId9" Type="http://schemas.openxmlformats.org/officeDocument/2006/relationships/hyperlink" Target="https://github.com/SanR1o/SENA/tree/main/TRIMESTRE%20I/06_VALDACION%20DE%20REQUISITO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../03_RECOLECCION%20DE%20INFORMACION/Recolecci&#243;n%20de%20Informaci&#243;n.xlsx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../02_MAPA%20DE%20PROCESOS/Mapa%20de%20procesos.pd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../04_REQUISITOS%20FUNCIONALES%20Y%20NO%20FUNCIONALES/Historia%20de%20Usuarios.docx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1133200" y="2967300"/>
            <a:ext cx="46992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-MX" sz="5400" b="1" i="0" u="none" strike="noStrike" cap="non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Motion Parts</a:t>
            </a:r>
            <a:endParaRPr sz="4000" b="1" i="0" u="none" strike="noStrike" cap="non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6498775" y="2761828"/>
            <a:ext cx="2001600" cy="200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8500325" y="2761825"/>
            <a:ext cx="2001600" cy="200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00338" y="2761825"/>
            <a:ext cx="2001550" cy="20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30;p4">
            <a:extLst>
              <a:ext uri="{FF2B5EF4-FFF2-40B4-BE49-F238E27FC236}">
                <a16:creationId xmlns:a16="http://schemas.microsoft.com/office/drawing/2014/main" id="{E999C96E-A648-308B-BE85-4CCD4757125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86075" y="2967300"/>
            <a:ext cx="1943371" cy="1514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Work Sans Medium"/>
              <a:buNone/>
            </a:pP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Entregables Proyecto Formativo</a:t>
            </a:r>
            <a:b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por Trimestre</a:t>
            </a:r>
            <a:endParaRPr sz="320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888650" y="1967418"/>
            <a:ext cx="38544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3"/>
              </a:rPr>
              <a:t>Plan de Proyecto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4"/>
              </a:rPr>
              <a:t>Levantamiento de Información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5"/>
              </a:rPr>
              <a:t>Diagrama de Procesos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6"/>
              </a:rPr>
              <a:t>IEEE-830 o Historias de Usuario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7"/>
              </a:rPr>
              <a:t>Diagrama Casos de Uso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8"/>
              </a:rPr>
              <a:t>Casos de Uso Extendido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9"/>
              </a:rPr>
              <a:t>Prototipo No Funcional</a:t>
            </a:r>
            <a:endParaRPr sz="14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83" name="Google Shape;183;p14"/>
          <p:cNvGrpSpPr/>
          <p:nvPr/>
        </p:nvGrpSpPr>
        <p:grpSpPr>
          <a:xfrm>
            <a:off x="634304" y="1581078"/>
            <a:ext cx="3239167" cy="347863"/>
            <a:chOff x="668953" y="1494678"/>
            <a:chExt cx="3239167" cy="347863"/>
          </a:xfrm>
        </p:grpSpPr>
        <p:sp>
          <p:nvSpPr>
            <p:cNvPr id="184" name="Google Shape;184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Primer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6" name="Google Shape;186;p14"/>
          <p:cNvSpPr txBox="1"/>
          <p:nvPr/>
        </p:nvSpPr>
        <p:spPr>
          <a:xfrm>
            <a:off x="761476" y="4181698"/>
            <a:ext cx="3854400" cy="22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Entidad Relación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 sz="14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•"/>
            </a:pPr>
            <a:r>
              <a:rPr lang="es-MX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clases</a:t>
            </a:r>
            <a:endParaRPr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Diccionario de Datos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Script de la BBDD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Sentencias DDL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Consultas DML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Automatización de la BBDD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Local</a:t>
            </a:r>
            <a:endParaRPr sz="14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87" name="Google Shape;187;p14"/>
          <p:cNvGrpSpPr/>
          <p:nvPr/>
        </p:nvGrpSpPr>
        <p:grpSpPr>
          <a:xfrm>
            <a:off x="456234" y="3809557"/>
            <a:ext cx="3239167" cy="347863"/>
            <a:chOff x="668953" y="1494678"/>
            <a:chExt cx="3239167" cy="347863"/>
          </a:xfrm>
        </p:grpSpPr>
        <p:sp>
          <p:nvSpPr>
            <p:cNvPr id="188" name="Google Shape;188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Segundo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0" name="Google Shape;190;p14"/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91" name="Google Shape;191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Tercer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14"/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Planeación de Pruebas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Ejecución de Pruebas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94" name="Google Shape;194;p14"/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5" name="Google Shape;195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Cuarto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" name="Google Shape;197;p14"/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Instalación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Aplicaciones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BBDD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98" name="Google Shape;198;p14"/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199" name="Google Shape;199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Quinto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" name="Google Shape;201;p14"/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Usuario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Externo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202" name="Google Shape;202;p14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4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463076" y="240150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D1CB378E-2F2B-2C04-2FEC-449472465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>
            <a:extLst>
              <a:ext uri="{FF2B5EF4-FFF2-40B4-BE49-F238E27FC236}">
                <a16:creationId xmlns:a16="http://schemas.microsoft.com/office/drawing/2014/main" id="{46833AF8-33F9-4271-005C-86096E1705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u="sng" dirty="0">
                <a:solidFill>
                  <a:schemeClr val="bg1"/>
                </a:solidFill>
                <a:latin typeface="Work Sans Medium"/>
                <a:ea typeface="Work Sans Medium"/>
                <a:cs typeface="Work Sans Medium"/>
                <a:sym typeface="Work Sans Medium"/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Levantamiento de información</a:t>
            </a:r>
            <a:endParaRPr sz="3600" u="sng" dirty="0">
              <a:solidFill>
                <a:schemeClr val="bg1"/>
              </a:solidFill>
            </a:endParaRPr>
          </a:p>
        </p:txBody>
      </p:sp>
      <p:pic>
        <p:nvPicPr>
          <p:cNvPr id="169" name="Google Shape;169;p10">
            <a:extLst>
              <a:ext uri="{FF2B5EF4-FFF2-40B4-BE49-F238E27FC236}">
                <a16:creationId xmlns:a16="http://schemas.microsoft.com/office/drawing/2014/main" id="{4E2BEA57-532D-A28E-0AA9-C60F24EC089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>
            <a:extLst>
              <a:ext uri="{FF2B5EF4-FFF2-40B4-BE49-F238E27FC236}">
                <a16:creationId xmlns:a16="http://schemas.microsoft.com/office/drawing/2014/main" id="{845AEA6E-9B69-FE3C-800B-8E58E08C98D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42464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42E0C8B0-E084-4679-CA5E-6EE75D141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>
            <a:extLst>
              <a:ext uri="{FF2B5EF4-FFF2-40B4-BE49-F238E27FC236}">
                <a16:creationId xmlns:a16="http://schemas.microsoft.com/office/drawing/2014/main" id="{DE7343A3-69A0-0C13-4DAB-7654838035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u="sng" dirty="0">
                <a:solidFill>
                  <a:schemeClr val="bg1"/>
                </a:solidFill>
                <a:latin typeface="Work Sans Medium"/>
                <a:ea typeface="Work Sans Medium"/>
                <a:cs typeface="Work Sans Medium"/>
                <a:sym typeface="Work Sans Medium"/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Mapa de Procesos</a:t>
            </a:r>
            <a:endParaRPr sz="3600" u="sng" dirty="0">
              <a:solidFill>
                <a:schemeClr val="bg1"/>
              </a:solidFill>
            </a:endParaRPr>
          </a:p>
        </p:txBody>
      </p:sp>
      <p:pic>
        <p:nvPicPr>
          <p:cNvPr id="169" name="Google Shape;169;p10">
            <a:extLst>
              <a:ext uri="{FF2B5EF4-FFF2-40B4-BE49-F238E27FC236}">
                <a16:creationId xmlns:a16="http://schemas.microsoft.com/office/drawing/2014/main" id="{9863B1A5-7E7A-B192-1EEE-000147D5117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>
            <a:extLst>
              <a:ext uri="{FF2B5EF4-FFF2-40B4-BE49-F238E27FC236}">
                <a16:creationId xmlns:a16="http://schemas.microsoft.com/office/drawing/2014/main" id="{9C0F8E33-E745-B9DA-210A-9014808EE65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BBC759E-96F5-4F59-E7C3-498844D6E8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3103" y="1514580"/>
            <a:ext cx="9605793" cy="5277841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4501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8A8FC048-A5CE-BFEA-DDA0-D54DE4C00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>
            <a:extLst>
              <a:ext uri="{FF2B5EF4-FFF2-40B4-BE49-F238E27FC236}">
                <a16:creationId xmlns:a16="http://schemas.microsoft.com/office/drawing/2014/main" id="{7446A707-B521-22A3-DDAC-A956EDE91A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u="sng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Diagrama de Procesos</a:t>
            </a:r>
            <a:endParaRPr sz="3600" u="sng" dirty="0"/>
          </a:p>
        </p:txBody>
      </p:sp>
      <p:pic>
        <p:nvPicPr>
          <p:cNvPr id="169" name="Google Shape;169;p10">
            <a:extLst>
              <a:ext uri="{FF2B5EF4-FFF2-40B4-BE49-F238E27FC236}">
                <a16:creationId xmlns:a16="http://schemas.microsoft.com/office/drawing/2014/main" id="{3A9BF26F-0647-71C8-9516-92D42ACE27A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>
            <a:extLst>
              <a:ext uri="{FF2B5EF4-FFF2-40B4-BE49-F238E27FC236}">
                <a16:creationId xmlns:a16="http://schemas.microsoft.com/office/drawing/2014/main" id="{F33CDD78-1807-32F4-85E0-C4117A4901D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4845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8C3DE393-2365-38F3-318C-DB338EE6A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>
            <a:extLst>
              <a:ext uri="{FF2B5EF4-FFF2-40B4-BE49-F238E27FC236}">
                <a16:creationId xmlns:a16="http://schemas.microsoft.com/office/drawing/2014/main" id="{8ED9A701-3481-0FD3-0601-6BFA6BA55F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u="sng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Casos de Uso</a:t>
            </a:r>
            <a:endParaRPr sz="3600" u="sng" dirty="0"/>
          </a:p>
        </p:txBody>
      </p:sp>
      <p:pic>
        <p:nvPicPr>
          <p:cNvPr id="169" name="Google Shape;169;p10">
            <a:extLst>
              <a:ext uri="{FF2B5EF4-FFF2-40B4-BE49-F238E27FC236}">
                <a16:creationId xmlns:a16="http://schemas.microsoft.com/office/drawing/2014/main" id="{12A76FB7-F20E-E4B6-B6CA-20A4B797AD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>
            <a:extLst>
              <a:ext uri="{FF2B5EF4-FFF2-40B4-BE49-F238E27FC236}">
                <a16:creationId xmlns:a16="http://schemas.microsoft.com/office/drawing/2014/main" id="{0993D0A1-B089-D18B-4D10-6C629F0343D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93661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1618ECFE-051B-1846-92EF-3008C851F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>
            <a:extLst>
              <a:ext uri="{FF2B5EF4-FFF2-40B4-BE49-F238E27FC236}">
                <a16:creationId xmlns:a16="http://schemas.microsoft.com/office/drawing/2014/main" id="{9DC578BB-D06C-F903-8310-4609F2C401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u="sng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Casos de Uso - Extendido</a:t>
            </a:r>
            <a:endParaRPr sz="3600" u="sng" dirty="0"/>
          </a:p>
        </p:txBody>
      </p:sp>
      <p:pic>
        <p:nvPicPr>
          <p:cNvPr id="169" name="Google Shape;169;p10">
            <a:extLst>
              <a:ext uri="{FF2B5EF4-FFF2-40B4-BE49-F238E27FC236}">
                <a16:creationId xmlns:a16="http://schemas.microsoft.com/office/drawing/2014/main" id="{68AFFE6C-06DF-D52A-468E-AB8EDC2764B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>
            <a:extLst>
              <a:ext uri="{FF2B5EF4-FFF2-40B4-BE49-F238E27FC236}">
                <a16:creationId xmlns:a16="http://schemas.microsoft.com/office/drawing/2014/main" id="{751D3303-21CC-6BBE-AA14-38BE520290C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749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9996FD65-279B-2629-203E-62D66ECF1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>
            <a:extLst>
              <a:ext uri="{FF2B5EF4-FFF2-40B4-BE49-F238E27FC236}">
                <a16:creationId xmlns:a16="http://schemas.microsoft.com/office/drawing/2014/main" id="{A5FDC964-915E-A555-FFB1-31F1C8F7A9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u="sng" dirty="0">
                <a:solidFill>
                  <a:schemeClr val="bg1"/>
                </a:solidFill>
                <a:latin typeface="Work Sans Medium"/>
                <a:ea typeface="Work Sans Medium"/>
                <a:cs typeface="Work Sans Medium"/>
                <a:sym typeface="Work Sans Medium"/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Historias de Usuario</a:t>
            </a:r>
            <a:endParaRPr sz="3600" u="sng" dirty="0">
              <a:solidFill>
                <a:schemeClr val="bg1"/>
              </a:solidFill>
            </a:endParaRPr>
          </a:p>
        </p:txBody>
      </p:sp>
      <p:pic>
        <p:nvPicPr>
          <p:cNvPr id="169" name="Google Shape;169;p10">
            <a:extLst>
              <a:ext uri="{FF2B5EF4-FFF2-40B4-BE49-F238E27FC236}">
                <a16:creationId xmlns:a16="http://schemas.microsoft.com/office/drawing/2014/main" id="{9B63563C-8EBA-8782-EEC3-F53B169EA9B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>
            <a:extLst>
              <a:ext uri="{FF2B5EF4-FFF2-40B4-BE49-F238E27FC236}">
                <a16:creationId xmlns:a16="http://schemas.microsoft.com/office/drawing/2014/main" id="{0BC9F7ED-30EC-68AC-9AAC-185E07616FE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0995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7B6194D6-04BC-A26F-E6DE-55F8438A8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>
            <a:extLst>
              <a:ext uri="{FF2B5EF4-FFF2-40B4-BE49-F238E27FC236}">
                <a16:creationId xmlns:a16="http://schemas.microsoft.com/office/drawing/2014/main" id="{B97DA997-F922-FA5A-B8E0-7A8C5861AA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u="sng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Prototipo - Wireframes</a:t>
            </a:r>
            <a:endParaRPr sz="3600" u="sng" dirty="0"/>
          </a:p>
        </p:txBody>
      </p:sp>
      <p:pic>
        <p:nvPicPr>
          <p:cNvPr id="169" name="Google Shape;169;p10">
            <a:extLst>
              <a:ext uri="{FF2B5EF4-FFF2-40B4-BE49-F238E27FC236}">
                <a16:creationId xmlns:a16="http://schemas.microsoft.com/office/drawing/2014/main" id="{123C38D1-AF3B-22FB-C413-F3C9E360A0B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>
            <a:extLst>
              <a:ext uri="{FF2B5EF4-FFF2-40B4-BE49-F238E27FC236}">
                <a16:creationId xmlns:a16="http://schemas.microsoft.com/office/drawing/2014/main" id="{9B04AE62-AEC7-3663-1BDA-95D186D35C3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293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5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/>
          <p:nvPr/>
        </p:nvSpPr>
        <p:spPr>
          <a:xfrm>
            <a:off x="3252162" y="2053168"/>
            <a:ext cx="56877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-MX" sz="7200" b="0" i="0" u="none" strike="noStrike" cap="none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Motion Parts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1" name="Google Shape;111;p2"/>
          <p:cNvCxnSpPr/>
          <p:nvPr/>
        </p:nvCxnSpPr>
        <p:spPr>
          <a:xfrm>
            <a:off x="5227899" y="3321934"/>
            <a:ext cx="1736203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2" name="Google Shape;112;p2"/>
          <p:cNvSpPr txBox="1"/>
          <p:nvPr/>
        </p:nvSpPr>
        <p:spPr>
          <a:xfrm>
            <a:off x="4168816" y="3654224"/>
            <a:ext cx="38544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Riola Gomez Santiago</a:t>
            </a:r>
            <a:endParaRPr sz="1500" b="1" i="0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Pinzon Izaquita Camilo</a:t>
            </a:r>
            <a:endParaRPr sz="1500" b="1" i="0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Escobar Castro Juan</a:t>
            </a:r>
            <a:endParaRPr sz="1500" b="1" i="0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Peraza Pinzon Juan</a:t>
            </a:r>
            <a:endParaRPr sz="1900" b="1" i="0" u="none" strike="noStrike" cap="none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/>
          <p:nvPr/>
        </p:nvSpPr>
        <p:spPr>
          <a:xfrm>
            <a:off x="1157468" y="1742349"/>
            <a:ext cx="2939970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1182520" y="1450571"/>
            <a:ext cx="3514740" cy="449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 Light"/>
              <a:buNone/>
            </a:pPr>
            <a:r>
              <a:rPr lang="es-MX" sz="3600" b="0" i="0" u="none" strike="noStrike" cap="non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Introducción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1145896" y="2332657"/>
            <a:ext cx="3854400" cy="427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Este proyecto tiene como objetivo desarrollar un sistema de ecommerce con facturación electrónica para Car Eléctricos La 64, una empresa mayorista de autopartes. La plataforma permitirá a los clientes consultar fácilmente el catálogo de productos, realizar compras en línea y automatizar la facturación, integrándose con el sistema MaiaERP para asegurar el cumplimiento fiscal. Además, optimizará la gestión de inventarios, el proceso de ventas y el rastreo de envíos, mejorando la eficiencia operativa y la experiencia del cliente, tanto a nivel nacional como internacional.</a:t>
            </a: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20" name="Google Shape;120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8000" y="0"/>
            <a:ext cx="533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 txBox="1"/>
          <p:nvPr/>
        </p:nvSpPr>
        <p:spPr>
          <a:xfrm>
            <a:off x="456236" y="416689"/>
            <a:ext cx="10515600" cy="741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4400" b="0" i="0" u="none" strike="noStrike" cap="none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Motion Parts</a:t>
            </a:r>
            <a:endParaRPr sz="4400" b="0" i="0" u="none" strike="noStrike" cap="none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endParaRPr sz="4400" b="0" i="0" u="none" strike="noStrike" cap="none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26" name="Google Shape;126;p4"/>
          <p:cNvSpPr txBox="1"/>
          <p:nvPr/>
        </p:nvSpPr>
        <p:spPr>
          <a:xfrm>
            <a:off x="1263775" y="3237797"/>
            <a:ext cx="2001600" cy="1936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27" name="Google Shape;127;p4"/>
          <p:cNvSpPr txBox="1"/>
          <p:nvPr/>
        </p:nvSpPr>
        <p:spPr>
          <a:xfrm>
            <a:off x="3265325" y="3237797"/>
            <a:ext cx="2001600" cy="1936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6653025" y="2489551"/>
            <a:ext cx="4547400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Problema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Justificación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 Trimestre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65338" y="3258925"/>
            <a:ext cx="2001550" cy="20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92889" y="3448554"/>
            <a:ext cx="1943371" cy="1514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>
            <a:spLocks noGrp="1"/>
          </p:cNvSpPr>
          <p:nvPr>
            <p:ph type="title"/>
          </p:nvPr>
        </p:nvSpPr>
        <p:spPr>
          <a:xfrm>
            <a:off x="217085" y="48084"/>
            <a:ext cx="391881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Problema</a:t>
            </a:r>
            <a:endParaRPr/>
          </a:p>
        </p:txBody>
      </p:sp>
      <p:sp>
        <p:nvSpPr>
          <p:cNvPr id="136" name="Google Shape;136;p5"/>
          <p:cNvSpPr txBox="1"/>
          <p:nvPr/>
        </p:nvSpPr>
        <p:spPr>
          <a:xfrm>
            <a:off x="372300" y="2010427"/>
            <a:ext cx="11447400" cy="329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empresa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Car Eléctricos La 64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enfrenta un desafío significativo debido a la creciente demanda de clientes nacionales e internacionales que buscan acceder fácilmente a su catálogo de productos y realizar compras en línea. Actualmente, esta interacción se limita a la tienda física, lo que genera un cuello de botella en el manejo de la demanda y limita el alcance comercial. Aunque utilizan el sistema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MaiaERP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gestionar inventarios y facturación electrónica, este no está integrado con una plataforma de comercio electrónico, lo que genera una desconexión operativa.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 las principales necesidades de la empresa se encuentra la sincronización automática del catálogo de productos con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MaiaERP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que los clientes puedan explorar los artículos disponibles de manera organizada y actualizada. También es necesario implementar un sistema que facilite la compra en línea y permita la generación automática de las facturas electrónicas tras el pago y se envíen al cliente de manera inmediata. Además, se requiere gestionar los envíos mediante un módulo que proporcione a los clientes información sobre el estado de sus pedidos y permita rastrear las guías generadas por la transportadora.</a:t>
            </a:r>
            <a:endParaRPr dirty="0"/>
          </a:p>
        </p:txBody>
      </p:sp>
      <p:pic>
        <p:nvPicPr>
          <p:cNvPr id="137" name="Google Shape;13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59456" y="170866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5" descr="MAIA CLOUD ERP – Tiresi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4357" y="5706562"/>
            <a:ext cx="3306003" cy="713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3796" y="170865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>
            <a:spLocks noGrp="1"/>
          </p:cNvSpPr>
          <p:nvPr>
            <p:ph type="title"/>
          </p:nvPr>
        </p:nvSpPr>
        <p:spPr>
          <a:xfrm>
            <a:off x="217085" y="48084"/>
            <a:ext cx="391881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Problema</a:t>
            </a:r>
            <a:endParaRPr/>
          </a:p>
        </p:txBody>
      </p:sp>
      <p:sp>
        <p:nvSpPr>
          <p:cNvPr id="136" name="Google Shape;136;p5"/>
          <p:cNvSpPr txBox="1"/>
          <p:nvPr/>
        </p:nvSpPr>
        <p:spPr>
          <a:xfrm>
            <a:off x="372300" y="2895346"/>
            <a:ext cx="11447400" cy="1538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Finalmente, la solución debe garantizar la sincronización en tiempo real entre la tienda física y la plataforma en línea para evitar desactualización del inventario. Este sistema integrado mejorará la experiencia del cliente, permitiéndole realizar transacciones de forma autónoma y tener acceso a información clara sobre sus compras, mientras optimiza la eficiencia operativa de la empresa.</a:t>
            </a: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59456" y="170866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5" descr="MAIA CLOUD ERP – Tiresi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90094" y="5722073"/>
            <a:ext cx="3306003" cy="713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3796" y="170865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9735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/>
          <p:nvPr/>
        </p:nvSpPr>
        <p:spPr>
          <a:xfrm>
            <a:off x="2652434" y="473816"/>
            <a:ext cx="6210466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7"/>
          <p:cNvSpPr txBox="1"/>
          <p:nvPr/>
        </p:nvSpPr>
        <p:spPr>
          <a:xfrm>
            <a:off x="2117987" y="190837"/>
            <a:ext cx="7178358" cy="478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 b="0" i="0" u="none" strike="noStrike" cap="non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General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1001935" y="1078985"/>
            <a:ext cx="10188129" cy="1224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Desarrollar una plataforma de comercio electrónico para Car Eléctricos La 64 que permita gestionar el catálogo de productos, realizar compras en línea, generar facturación electrónica sincronizada con MaiaERP y proporcionar información sobre el estado de pedidos y envíos, asegurando la integración entre la tienda física y digital.</a:t>
            </a: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47" name="Google Shape;147;p7"/>
          <p:cNvSpPr/>
          <p:nvPr/>
        </p:nvSpPr>
        <p:spPr>
          <a:xfrm>
            <a:off x="1553627" y="2773327"/>
            <a:ext cx="7509689" cy="3471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7"/>
          <p:cNvSpPr txBox="1"/>
          <p:nvPr/>
        </p:nvSpPr>
        <p:spPr>
          <a:xfrm>
            <a:off x="1686871" y="2515400"/>
            <a:ext cx="7349080" cy="473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 b="0" i="0" u="none" strike="noStrike" cap="non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Específicos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7"/>
          <p:cNvSpPr txBox="1"/>
          <p:nvPr/>
        </p:nvSpPr>
        <p:spPr>
          <a:xfrm>
            <a:off x="598932" y="3448022"/>
            <a:ext cx="10188129" cy="292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Actualizar el Catálogo: Sincronizar automáticamente el catálogo de productos con MaiaERP en la plataforma e-commerce.</a:t>
            </a:r>
            <a:endParaRPr dirty="0"/>
          </a:p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Facilitar Compras y Pagos: Implementar un carrito de compras con pagos en línea accesibles para clientes nacionales e internacionales.</a:t>
            </a:r>
            <a:endParaRPr dirty="0"/>
          </a:p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Automatizar la Facturación: Integrar la generación automática de facturas electrónicas mediante la API de MaiaERP.</a:t>
            </a:r>
            <a:endParaRPr dirty="0"/>
          </a:p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Gestionar Pedidos y Envíos: Crear un módulo para gestionar pedidos, generar guías de transporte y rastrear envíos.</a:t>
            </a:r>
            <a:endParaRPr dirty="0"/>
          </a:p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Sincronizar Inventarios: Asegurar la actualización en tiempo real del inventario entre la tienda física y la plataforma digital. </a:t>
            </a:r>
            <a:endParaRPr sz="1600" b="0" i="0" u="none" strike="noStrike" cap="none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/>
          </a:p>
        </p:txBody>
      </p:sp>
      <p:sp>
        <p:nvSpPr>
          <p:cNvPr id="155" name="Google Shape;155;p8"/>
          <p:cNvSpPr txBox="1"/>
          <p:nvPr/>
        </p:nvSpPr>
        <p:spPr>
          <a:xfrm>
            <a:off x="372300" y="1779770"/>
            <a:ext cx="11447400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solución consiste en desarrollar una plataforma de comercio electrónico integrada con el sistema de gestión MaiaERP mediante una API, lo que permitirá sincronizar el catálogo de productos, la facturación electrónica y el inventario en tiempo real. Los clientes podrán realizar compras en línea, con opciones de pago seguras, y recibir automáticamente la facturación electrónica al confirmar su compra. Además, se integrará un sistema de gestión de pedidos que permitirá el seguimiento a través de las guías de transporte.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Este proyecto es crucial para Car Eléctricos La 64, ya que responderá a la creciente demanda de clientes, permitiendo a la empresa expandir su alcance y mejorar su competitividad en el mercado digital. La integración de MaiaERP con la tienda en línea optimizará los procesos de ventas, facturación y logística, reduciendo costos operativos, errores, y mejorando la experiencia del cliente al proporcionar una plataforma eficiente y moderna para la compra de autopartes.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0" i="1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‘’Con esta integración, Car Eléctricos La 64 no solo optimizará su gestión interna, sino que fortalecerá su presencia digital, lo que contribuirá al crecimiento de sus ventas y a la fidelización de clientes.’’</a:t>
            </a:r>
            <a:endParaRPr dirty="0"/>
          </a:p>
          <a:p>
            <a:pPr marL="2857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56" name="Google Shape;156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27916" y="4500421"/>
            <a:ext cx="1308401" cy="1514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06114" y="4500421"/>
            <a:ext cx="1442178" cy="1514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044349" y="4617538"/>
            <a:ext cx="2219558" cy="1397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8"/>
          <p:cNvCxnSpPr/>
          <p:nvPr/>
        </p:nvCxnSpPr>
        <p:spPr>
          <a:xfrm>
            <a:off x="4057650" y="5257729"/>
            <a:ext cx="77152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61" name="Google Shape;161;p8"/>
          <p:cNvCxnSpPr/>
          <p:nvPr/>
        </p:nvCxnSpPr>
        <p:spPr>
          <a:xfrm>
            <a:off x="7296148" y="5252962"/>
            <a:ext cx="77152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62" name="Google Shape;162;p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33414" y="240150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Alcance</a:t>
            </a:r>
            <a:endParaRPr dirty="0"/>
          </a:p>
        </p:txBody>
      </p:sp>
      <p:sp>
        <p:nvSpPr>
          <p:cNvPr id="168" name="Google Shape;168;p10"/>
          <p:cNvSpPr txBox="1"/>
          <p:nvPr/>
        </p:nvSpPr>
        <p:spPr>
          <a:xfrm>
            <a:off x="372300" y="1665727"/>
            <a:ext cx="11447400" cy="378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sistema permitirá la facturación electrónica integrada con MaiaERP, automatizando la generación de facturas al realizar compras. Los usuarios podrán comprar productos en línea, gestionar devoluciones, y administrar su cuenta a través de la gestión de usuarios. El sistema también manejará el inventario, actualizando en tiempo real la disponibilidad de productos, y gestionará las ventas, creando órdenes y generando la facturación electrónica correspondiente. Además, se incluirá un módulo para el rastreo de envíos, permitiendo a los clientes verificar el estado de sus pedidos mediante las guías de transporte proporcionadas por la agencia asignada.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sistema no gestionará la logística interna, como la preparación física de los pedidos o la administración del almacén, tareas que se realizarán manualmente. Tampoco gestionará directamente las pasarelas de pago, pero se integrará con plataformas de pago externas, ni permitirá ventas sin stock disponible.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proyecto será desarrollado en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Java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utilizando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Spring Boot 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backend y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Maven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la gestión de dependencias, así como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PostgreSQL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base de datos. Para el frontend, se recomienda utilizar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Vue.js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junto con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Tailwind CSS 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diseño de interfaces responsivas. La arquitectura será basada en microservicios, siguiendo el patrón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MVC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la estructuración del código y facilitando la escalabilidad del sistema.</a:t>
            </a: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69" name="Google Shape;16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0" descr="Java Logo - símbolo, significado logotipo, historia, PNG"/>
          <p:cNvPicPr preferRelativeResize="0"/>
          <p:nvPr/>
        </p:nvPicPr>
        <p:blipFill rotWithShape="1">
          <a:blip r:embed="rId4">
            <a:alphaModFix/>
          </a:blip>
          <a:srcRect r="4546"/>
          <a:stretch/>
        </p:blipFill>
        <p:spPr>
          <a:xfrm>
            <a:off x="2883346" y="5693300"/>
            <a:ext cx="1343024" cy="783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8575" y="5964931"/>
            <a:ext cx="1881184" cy="483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0" descr="Vue.js Logos - Mastering JS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15848" y="5776367"/>
            <a:ext cx="1517641" cy="783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0"/>
          <p:cNvPicPr preferRelativeResize="0"/>
          <p:nvPr/>
        </p:nvPicPr>
        <p:blipFill rotWithShape="1">
          <a:blip r:embed="rId7">
            <a:alphaModFix/>
          </a:blip>
          <a:srcRect t="38000" b="38900"/>
          <a:stretch/>
        </p:blipFill>
        <p:spPr>
          <a:xfrm>
            <a:off x="8558829" y="5941736"/>
            <a:ext cx="3196415" cy="410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Ubuntu – Crear una base de datos postgresql para un proyecto – Blogging  googling">
            <a:extLst>
              <a:ext uri="{FF2B5EF4-FFF2-40B4-BE49-F238E27FC236}">
                <a16:creationId xmlns:a16="http://schemas.microsoft.com/office/drawing/2014/main" id="{40452D02-66E5-8013-3E49-1BA240375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18"/>
          <a:stretch/>
        </p:blipFill>
        <p:spPr bwMode="auto">
          <a:xfrm>
            <a:off x="4806428" y="5540666"/>
            <a:ext cx="1407555" cy="1076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1088</Words>
  <Application>Microsoft Office PowerPoint</Application>
  <PresentationFormat>Panorámica</PresentationFormat>
  <Paragraphs>87</Paragraphs>
  <Slides>18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Calibri</vt:lpstr>
      <vt:lpstr>Work Sans</vt:lpstr>
      <vt:lpstr>Work Sans Light</vt:lpstr>
      <vt:lpstr>Work Sans Medium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Problema</vt:lpstr>
      <vt:lpstr>Presentación de PowerPoint</vt:lpstr>
      <vt:lpstr>Justificación</vt:lpstr>
      <vt:lpstr>Alcance</vt:lpstr>
      <vt:lpstr>Entregables Proyecto Formativo por Trimestre</vt:lpstr>
      <vt:lpstr>Levantamiento de información</vt:lpstr>
      <vt:lpstr>Mapa de Procesos</vt:lpstr>
      <vt:lpstr>Diagrama de Procesos</vt:lpstr>
      <vt:lpstr>Casos de Uso</vt:lpstr>
      <vt:lpstr>Casos de Uso - Extendido</vt:lpstr>
      <vt:lpstr>Historias de Usuario</vt:lpstr>
      <vt:lpstr>Prototipo - Wireframes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Juan P.</cp:lastModifiedBy>
  <cp:revision>4</cp:revision>
  <dcterms:created xsi:type="dcterms:W3CDTF">2020-10-01T23:51:28Z</dcterms:created>
  <dcterms:modified xsi:type="dcterms:W3CDTF">2024-12-06T15:59:11Z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